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 id="877"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360854" y="799008"/>
            <a:ext cx="11485848" cy="4142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b="1" smtClean="0">
                <a:solidFill>
                  <a:srgbClr val="FF0000"/>
                </a:solidFill>
                <a:cs typeface="Times New Roman"/>
              </a:rPr>
              <a:t>[</a:t>
            </a:r>
            <a:r>
              <a:rPr lang="zh-CN" altLang="zh-CN" b="1" smtClean="0">
                <a:solidFill>
                  <a:srgbClr val="FF0000"/>
                </a:solidFill>
                <a:ea typeface="黑体"/>
                <a:cs typeface="Times New Roman"/>
              </a:rPr>
              <a:t>解析</a:t>
            </a:r>
            <a:r>
              <a:rPr lang="en-US" altLang="zh-CN" b="1" smtClean="0">
                <a:solidFill>
                  <a:srgbClr val="FF0000"/>
                </a:solidFill>
                <a:cs typeface="Times New Roman"/>
              </a:rPr>
              <a:t>]</a:t>
            </a:r>
            <a:r>
              <a:rPr lang="zh-CN" altLang="zh-CN" b="1" smtClean="0">
                <a:solidFill>
                  <a:srgbClr val="FF0000"/>
                </a:solidFill>
                <a:cs typeface="Times New Roman"/>
              </a:rPr>
              <a:t>句意：从</a:t>
            </a:r>
            <a:r>
              <a:rPr lang="en-US" altLang="zh-CN" b="1" smtClean="0">
                <a:solidFill>
                  <a:srgbClr val="FF0000"/>
                </a:solidFill>
                <a:cs typeface="Times New Roman"/>
              </a:rPr>
              <a:t>2024</a:t>
            </a:r>
            <a:r>
              <a:rPr lang="zh-CN" altLang="zh-CN" b="1" smtClean="0">
                <a:solidFill>
                  <a:srgbClr val="FF0000"/>
                </a:solidFill>
                <a:cs typeface="Times New Roman"/>
              </a:rPr>
              <a:t>年</a:t>
            </a:r>
            <a:r>
              <a:rPr lang="en-US" altLang="zh-CN" b="1" smtClean="0">
                <a:solidFill>
                  <a:srgbClr val="FF0000"/>
                </a:solidFill>
                <a:cs typeface="Times New Roman"/>
              </a:rPr>
              <a:t>8</a:t>
            </a:r>
            <a:r>
              <a:rPr lang="zh-CN" altLang="zh-CN" b="1" smtClean="0">
                <a:solidFill>
                  <a:srgbClr val="FF0000"/>
                </a:solidFill>
                <a:cs typeface="Times New Roman"/>
              </a:rPr>
              <a:t>月</a:t>
            </a:r>
            <a:r>
              <a:rPr lang="en-US" altLang="zh-CN" b="1" smtClean="0">
                <a:solidFill>
                  <a:srgbClr val="FF0000"/>
                </a:solidFill>
                <a:cs typeface="Times New Roman"/>
              </a:rPr>
              <a:t>20</a:t>
            </a:r>
            <a:r>
              <a:rPr lang="zh-CN" altLang="zh-CN" b="1" smtClean="0">
                <a:solidFill>
                  <a:srgbClr val="FF0000"/>
                </a:solidFill>
                <a:cs typeface="Times New Roman"/>
              </a:rPr>
              <a:t>日到</a:t>
            </a:r>
            <a:r>
              <a:rPr lang="en-US" altLang="zh-CN" b="1" smtClean="0">
                <a:solidFill>
                  <a:srgbClr val="FF0000"/>
                </a:solidFill>
                <a:cs typeface="Times New Roman"/>
              </a:rPr>
              <a:t>8</a:t>
            </a:r>
            <a:r>
              <a:rPr lang="zh-CN" altLang="zh-CN" b="1" smtClean="0">
                <a:solidFill>
                  <a:srgbClr val="FF0000"/>
                </a:solidFill>
                <a:cs typeface="Times New Roman"/>
              </a:rPr>
              <a:t>月</a:t>
            </a:r>
            <a:r>
              <a:rPr lang="en-US" altLang="zh-CN" b="1" smtClean="0">
                <a:solidFill>
                  <a:srgbClr val="FF0000"/>
                </a:solidFill>
                <a:cs typeface="Times New Roman"/>
              </a:rPr>
              <a:t>23</a:t>
            </a:r>
            <a:r>
              <a:rPr lang="zh-CN" altLang="zh-CN" b="1" smtClean="0">
                <a:solidFill>
                  <a:srgbClr val="FF0000"/>
                </a:solidFill>
                <a:cs typeface="Times New Roman"/>
              </a:rPr>
              <a:t>日，游戏卖出了多少份？根据第一段中的</a:t>
            </a:r>
            <a:r>
              <a:rPr lang="en-US" altLang="zh-CN" b="1" smtClean="0">
                <a:solidFill>
                  <a:srgbClr val="FF0000"/>
                </a:solidFill>
                <a:cs typeface="Times New Roman"/>
              </a:rPr>
              <a:t>“It sold more than 10 million copies in just three days after it came out on August 20</a:t>
            </a:r>
            <a:r>
              <a:rPr lang="zh-CN" altLang="zh-CN" b="1" smtClean="0">
                <a:solidFill>
                  <a:srgbClr val="FF0000"/>
                </a:solidFill>
                <a:cs typeface="Times New Roman"/>
              </a:rPr>
              <a:t>，</a:t>
            </a:r>
            <a:r>
              <a:rPr lang="en-US" altLang="zh-CN" b="1" smtClean="0">
                <a:solidFill>
                  <a:srgbClr val="FF0000"/>
                </a:solidFill>
                <a:cs typeface="Times New Roman"/>
              </a:rPr>
              <a:t>2024.”</a:t>
            </a:r>
            <a:r>
              <a:rPr lang="zh-CN" altLang="zh-CN" b="1" smtClean="0">
                <a:solidFill>
                  <a:srgbClr val="FF0000"/>
                </a:solidFill>
                <a:cs typeface="Times New Roman"/>
              </a:rPr>
              <a:t>可知，游戏在</a:t>
            </a:r>
            <a:r>
              <a:rPr lang="en-US" altLang="zh-CN" b="1" smtClean="0">
                <a:solidFill>
                  <a:srgbClr val="FF0000"/>
                </a:solidFill>
                <a:cs typeface="Times New Roman"/>
              </a:rPr>
              <a:t>8</a:t>
            </a:r>
            <a:r>
              <a:rPr lang="zh-CN" altLang="zh-CN" b="1" smtClean="0">
                <a:solidFill>
                  <a:srgbClr val="FF0000"/>
                </a:solidFill>
                <a:cs typeface="Times New Roman"/>
              </a:rPr>
              <a:t>月</a:t>
            </a:r>
            <a:r>
              <a:rPr lang="en-US" altLang="zh-CN" b="1" smtClean="0">
                <a:solidFill>
                  <a:srgbClr val="FF0000"/>
                </a:solidFill>
                <a:cs typeface="Times New Roman"/>
              </a:rPr>
              <a:t>20</a:t>
            </a:r>
            <a:r>
              <a:rPr lang="zh-CN" altLang="zh-CN" b="1" smtClean="0">
                <a:solidFill>
                  <a:srgbClr val="FF0000"/>
                </a:solidFill>
                <a:cs typeface="Times New Roman"/>
              </a:rPr>
              <a:t>日发布后的三天内卖出了超过</a:t>
            </a:r>
            <a:r>
              <a:rPr lang="en-US" altLang="zh-CN" b="1" smtClean="0">
                <a:solidFill>
                  <a:srgbClr val="FF0000"/>
                </a:solidFill>
                <a:cs typeface="Times New Roman"/>
              </a:rPr>
              <a:t>1000</a:t>
            </a:r>
            <a:r>
              <a:rPr lang="zh-CN" altLang="zh-CN" b="1" smtClean="0">
                <a:solidFill>
                  <a:srgbClr val="FF0000"/>
                </a:solidFill>
                <a:cs typeface="Times New Roman"/>
              </a:rPr>
              <a:t>万份。</a:t>
            </a:r>
            <a:endParaRPr lang="zh-CN" altLang="zh-CN" sz="900">
              <a:solidFill>
                <a:srgbClr val="000000"/>
              </a:solidFill>
              <a:cs typeface="Times New Roman"/>
            </a:endParaRPr>
          </a:p>
        </p:txBody>
      </p:sp>
    </p:spTree>
    <p:extLst>
      <p:ext uri="{BB962C8B-B14F-4D97-AF65-F5344CB8AC3E}">
        <p14:creationId xmlns:p14="http://schemas.microsoft.com/office/powerpoint/2010/main" val="24992117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Western players get help from to understand the story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2294124"/>
            <a:ext cx="7654339" cy="923330"/>
          </a:xfrm>
          <a:prstGeom prst="rect">
            <a:avLst/>
          </a:prstGeom>
        </p:spPr>
        <p:txBody>
          <a:bodyPr wrap="none">
            <a:spAutoFit/>
          </a:bodyPr>
          <a:lstStyle/>
          <a:p>
            <a:pPr algn="just">
              <a:lnSpc>
                <a:spcPct val="150000"/>
              </a:lnSpc>
              <a:spcAft>
                <a:spcPts val="0"/>
              </a:spcAft>
            </a:pPr>
            <a:r>
              <a:rPr lang="en-US" altLang="zh-CN" sz="3600" smtClean="0">
                <a:latin typeface="Times New Roman"/>
                <a:ea typeface="宋体"/>
                <a:cs typeface="Times New Roman"/>
              </a:rPr>
              <a:t>The </a:t>
            </a:r>
            <a:r>
              <a:rPr lang="en-US" altLang="zh-CN" sz="3600">
                <a:latin typeface="Times New Roman"/>
                <a:ea typeface="宋体"/>
                <a:cs typeface="Times New Roman"/>
              </a:rPr>
              <a:t>backstory and Chinese culture.</a:t>
            </a:r>
            <a:r>
              <a:rPr lang="zh-CN" altLang="zh-CN" sz="3600">
                <a:latin typeface="Times New Roman"/>
                <a:ea typeface="宋体"/>
                <a:cs typeface="Times New Roman"/>
              </a:rPr>
              <a:t>　</a:t>
            </a:r>
            <a:endParaRPr lang="zh-CN" altLang="zh-CN" sz="3600">
              <a:solidFill>
                <a:srgbClr val="000000"/>
              </a:solidFill>
              <a:effectLst/>
              <a:latin typeface="Times New Roman"/>
              <a:ea typeface="宋体"/>
              <a:cs typeface="Times New Roman"/>
            </a:endParaRPr>
          </a:p>
        </p:txBody>
      </p:sp>
    </p:spTree>
    <p:extLst>
      <p:ext uri="{BB962C8B-B14F-4D97-AF65-F5344CB8AC3E}">
        <p14:creationId xmlns:p14="http://schemas.microsoft.com/office/powerpoint/2010/main" val="390433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4153"/>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句意：西方玩家通过什么来理解游戏情节？根据第三段中的</a:t>
            </a:r>
            <a:r>
              <a:rPr lang="en-US" altLang="zh-CN" b="1">
                <a:solidFill>
                  <a:srgbClr val="FF0000"/>
                </a:solidFill>
                <a:cs typeface="Times New Roman"/>
              </a:rPr>
              <a:t>“Players especially those from Western countries, find the story and characters hard to understand because it is so much about Chinese culture. To help, they begin to actively learn about the backstory and Chinese culture.”</a:t>
            </a:r>
            <a:r>
              <a:rPr lang="zh-CN" altLang="zh-CN" b="1">
                <a:solidFill>
                  <a:srgbClr val="FF0000"/>
                </a:solidFill>
                <a:cs typeface="Times New Roman"/>
              </a:rPr>
              <a:t>可知，西方玩家通过了解背景故事和中国文化来理解游戏情节</a:t>
            </a:r>
            <a:r>
              <a:rPr lang="zh-CN" altLang="zh-CN" b="1" smtClean="0">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1896367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 players feel like they’re on an exciting adventure in ancient China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34566" y="2276872"/>
            <a:ext cx="11521280" cy="1754326"/>
          </a:xfrm>
          <a:prstGeom prst="rect">
            <a:avLst/>
          </a:prstGeom>
        </p:spPr>
        <p:txBody>
          <a:bodyPr wrap="square">
            <a:spAutoFit/>
          </a:bodyPr>
          <a:lstStyle/>
          <a:p>
            <a:pPr>
              <a:lnSpc>
                <a:spcPct val="150000"/>
              </a:lnSpc>
            </a:pPr>
            <a:r>
              <a:rPr lang="en-US" altLang="zh-CN" sz="3600" spc="-100">
                <a:latin typeface="Times New Roman"/>
                <a:ea typeface="宋体"/>
              </a:rPr>
              <a:t>Because the game presents many ancient </a:t>
            </a:r>
            <a:r>
              <a:rPr lang="en-US" altLang="zh-CN" sz="3600" spc="-100" smtClean="0">
                <a:latin typeface="Times New Roman"/>
                <a:ea typeface="宋体"/>
              </a:rPr>
              <a:t>Chinese</a:t>
            </a:r>
            <a:r>
              <a:rPr lang="en-US" altLang="zh-CN" sz="3600" spc="-100">
                <a:latin typeface="Times New Roman"/>
                <a:ea typeface="宋体"/>
              </a:rPr>
              <a:t> buildings</a:t>
            </a:r>
            <a:r>
              <a:rPr lang="en-US" altLang="zh-CN" sz="3600">
                <a:latin typeface="Times New Roman"/>
                <a:ea typeface="宋体"/>
              </a:rPr>
              <a:t>./</a:t>
            </a:r>
            <a:r>
              <a:rPr lang="en-US" altLang="zh-CN" sz="3600" spc="-100" smtClean="0">
                <a:latin typeface="Times New Roman"/>
                <a:ea typeface="宋体"/>
              </a:rPr>
              <a:t> </a:t>
            </a:r>
          </a:p>
          <a:p>
            <a:pPr>
              <a:lnSpc>
                <a:spcPct val="150000"/>
              </a:lnSpc>
            </a:pPr>
            <a:r>
              <a:rPr lang="en-US" altLang="zh-CN" sz="3600" smtClean="0">
                <a:latin typeface="Times New Roman"/>
                <a:ea typeface="宋体"/>
              </a:rPr>
              <a:t>Because </a:t>
            </a:r>
            <a:r>
              <a:rPr lang="en-US" altLang="zh-CN" sz="3600">
                <a:latin typeface="Times New Roman"/>
                <a:ea typeface="宋体"/>
              </a:rPr>
              <a:t>of </a:t>
            </a:r>
            <a:r>
              <a:rPr lang="zh-CN" altLang="zh-CN" sz="3600">
                <a:latin typeface="Times New Roman"/>
                <a:ea typeface="宋体"/>
                <a:cs typeface="Times New Roman"/>
              </a:rPr>
              <a:t>（</a:t>
            </a:r>
            <a:r>
              <a:rPr lang="en-US" altLang="zh-CN" sz="3600">
                <a:latin typeface="Times New Roman"/>
                <a:ea typeface="宋体"/>
              </a:rPr>
              <a:t>many</a:t>
            </a:r>
            <a:r>
              <a:rPr lang="zh-CN" altLang="zh-CN" sz="3600">
                <a:latin typeface="Times New Roman"/>
                <a:ea typeface="宋体"/>
                <a:cs typeface="Times New Roman"/>
              </a:rPr>
              <a:t>）</a:t>
            </a:r>
            <a:r>
              <a:rPr lang="en-US" altLang="zh-CN" sz="3600">
                <a:latin typeface="Times New Roman"/>
                <a:ea typeface="宋体"/>
              </a:rPr>
              <a:t> ancient Chinese buildings.</a:t>
            </a:r>
            <a:r>
              <a:rPr lang="zh-CN" altLang="zh-CN" sz="3600">
                <a:latin typeface="Times New Roman"/>
                <a:ea typeface="宋体"/>
                <a:cs typeface="Times New Roman"/>
              </a:rPr>
              <a:t>　</a:t>
            </a:r>
            <a:endParaRPr lang="zh-CN" altLang="en-US" sz="3600"/>
          </a:p>
        </p:txBody>
      </p:sp>
    </p:spTree>
    <p:extLst>
      <p:ext uri="{BB962C8B-B14F-4D97-AF65-F5344CB8AC3E}">
        <p14:creationId xmlns:p14="http://schemas.microsoft.com/office/powerpoint/2010/main" val="3230584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3156"/>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句意：为什么玩家会觉得他们仿佛置身于古代中国的奇遇之中？根据第四段中的</a:t>
            </a:r>
            <a:r>
              <a:rPr lang="en-US" altLang="zh-CN" b="1">
                <a:solidFill>
                  <a:srgbClr val="FF0000"/>
                </a:solidFill>
                <a:cs typeface="Times New Roman"/>
              </a:rPr>
              <a:t>“The game presents many ancient Chinese buildings. It makes players feel like they’re on an exciting adventure in ancient China.”</a:t>
            </a:r>
            <a:r>
              <a:rPr lang="zh-CN" altLang="zh-CN" b="1">
                <a:solidFill>
                  <a:srgbClr val="FF0000"/>
                </a:solidFill>
                <a:cs typeface="Times New Roman"/>
              </a:rPr>
              <a:t>可知，游戏展示了大量的中国古代建筑，让玩家有身临其境的感觉</a:t>
            </a:r>
            <a:r>
              <a:rPr lang="zh-CN" altLang="zh-CN" b="1" smtClean="0">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670917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Black</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Wukong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just a game for the Chinese people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478582" y="2495181"/>
            <a:ext cx="3869970" cy="646331"/>
          </a:xfrm>
          <a:prstGeom prst="rect">
            <a:avLst/>
          </a:prstGeom>
        </p:spPr>
        <p:txBody>
          <a:bodyPr wrap="none">
            <a:spAutoFit/>
          </a:bodyPr>
          <a:lstStyle/>
          <a:p>
            <a:r>
              <a:rPr lang="en-US" altLang="zh-CN" sz="3600">
                <a:latin typeface="Times New Roman"/>
                <a:ea typeface="宋体"/>
              </a:rPr>
              <a:t>No./No</a:t>
            </a:r>
            <a:r>
              <a:rPr lang="en-US" altLang="zh-CN" sz="3600">
                <a:latin typeface="+mn-lt"/>
                <a:ea typeface="+mn-ea"/>
              </a:rPr>
              <a:t>,</a:t>
            </a:r>
            <a:r>
              <a:rPr lang="en-US" altLang="zh-CN" sz="3600">
                <a:latin typeface="+mn-ea"/>
                <a:ea typeface="+mn-ea"/>
              </a:rPr>
              <a:t> </a:t>
            </a:r>
            <a:r>
              <a:rPr lang="en-US" altLang="zh-CN" sz="3600">
                <a:latin typeface="Times New Roman"/>
                <a:ea typeface="宋体"/>
              </a:rPr>
              <a:t>it isn’t.</a:t>
            </a:r>
            <a:r>
              <a:rPr lang="zh-CN" altLang="zh-CN" sz="3600">
                <a:latin typeface="Times New Roman"/>
                <a:ea typeface="宋体"/>
                <a:cs typeface="Times New Roman"/>
              </a:rPr>
              <a:t>　</a:t>
            </a:r>
            <a:endParaRPr lang="zh-CN" altLang="en-US" sz="3600"/>
          </a:p>
        </p:txBody>
      </p:sp>
    </p:spTree>
    <p:extLst>
      <p:ext uri="{BB962C8B-B14F-4D97-AF65-F5344CB8AC3E}">
        <p14:creationId xmlns:p14="http://schemas.microsoft.com/office/powerpoint/2010/main" val="1127822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句意：《黑神话：悟空》只是中国人的游戏吗？根据最后一段中的</a:t>
            </a:r>
            <a:r>
              <a:rPr lang="en-US" altLang="zh-CN" b="1">
                <a:solidFill>
                  <a:srgbClr val="FF0000"/>
                </a:solidFill>
                <a:cs typeface="Times New Roman"/>
              </a:rPr>
              <a:t>“It is not just a game but a great way to understand Chinese culture and values.”</a:t>
            </a:r>
            <a:r>
              <a:rPr lang="zh-CN" altLang="zh-CN" b="1">
                <a:solidFill>
                  <a:srgbClr val="FF0000"/>
                </a:solidFill>
                <a:cs typeface="Times New Roman"/>
              </a:rPr>
              <a:t>可知，《黑神话：悟空》不仅是一款游戏，更是一种了解中国文化和价值观的方式</a:t>
            </a:r>
            <a:r>
              <a:rPr lang="zh-CN" altLang="zh-CN" b="1" smtClean="0">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9475948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we feel about Chinese culture from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Black</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Wukong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830047" y="966011"/>
            <a:ext cx="5024752" cy="590781"/>
          </a:xfrm>
          <a:prstGeom prst="rect">
            <a:avLst/>
          </a:prstGeom>
        </p:spPr>
      </p:pic>
      <p:sp>
        <p:nvSpPr>
          <p:cNvPr id="4" name="矩形 3"/>
          <p:cNvSpPr/>
          <p:nvPr/>
        </p:nvSpPr>
        <p:spPr>
          <a:xfrm>
            <a:off x="478582" y="2521059"/>
            <a:ext cx="4331314" cy="646331"/>
          </a:xfrm>
          <a:prstGeom prst="rect">
            <a:avLst/>
          </a:prstGeom>
        </p:spPr>
        <p:txBody>
          <a:bodyPr wrap="none">
            <a:spAutoFit/>
          </a:bodyPr>
          <a:lstStyle/>
          <a:p>
            <a:r>
              <a:rPr lang="en-US" altLang="zh-CN" sz="3600">
                <a:latin typeface="Times New Roman"/>
                <a:ea typeface="宋体"/>
              </a:rPr>
              <a:t>Proud./Confident./... </a:t>
            </a:r>
            <a:endParaRPr lang="zh-CN" altLang="en-US" sz="3600"/>
          </a:p>
        </p:txBody>
      </p:sp>
      <p:sp>
        <p:nvSpPr>
          <p:cNvPr id="5" name="内容占位符 2"/>
          <p:cNvSpPr txBox="1">
            <a:spLocks/>
          </p:cNvSpPr>
          <p:nvPr/>
        </p:nvSpPr>
        <p:spPr bwMode="auto">
          <a:xfrm>
            <a:off x="360854" y="3109074"/>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b="1" smtClean="0">
                <a:solidFill>
                  <a:srgbClr val="FF0000"/>
                </a:solidFill>
                <a:cs typeface="Times New Roman"/>
              </a:rPr>
              <a:t>[</a:t>
            </a:r>
            <a:r>
              <a:rPr lang="zh-CN" altLang="zh-CN" b="1" smtClean="0">
                <a:solidFill>
                  <a:srgbClr val="FF0000"/>
                </a:solidFill>
                <a:ea typeface="黑体"/>
                <a:cs typeface="Times New Roman"/>
              </a:rPr>
              <a:t>解析</a:t>
            </a:r>
            <a:r>
              <a:rPr lang="en-US" altLang="zh-CN" b="1" smtClean="0">
                <a:solidFill>
                  <a:srgbClr val="FF0000"/>
                </a:solidFill>
                <a:cs typeface="Times New Roman"/>
              </a:rPr>
              <a:t>]</a:t>
            </a:r>
            <a:r>
              <a:rPr lang="zh-CN" altLang="zh-CN" b="1" smtClean="0">
                <a:solidFill>
                  <a:srgbClr val="FF0000"/>
                </a:solidFill>
                <a:cs typeface="Times New Roman"/>
              </a:rPr>
              <a:t>句意：从《黑神话：悟空》中，我们可以感受到怎样的中国文化？这是一道开放性题目，答案不唯一，言之有理即可。</a:t>
            </a:r>
            <a:endParaRPr lang="zh-CN" altLang="zh-CN" sz="900">
              <a:solidFill>
                <a:srgbClr val="000000"/>
              </a:solidFill>
              <a:cs typeface="Times New Roman"/>
            </a:endParaRPr>
          </a:p>
        </p:txBody>
      </p:sp>
    </p:spTree>
    <p:extLst>
      <p:ext uri="{BB962C8B-B14F-4D97-AF65-F5344CB8AC3E}">
        <p14:creationId xmlns:p14="http://schemas.microsoft.com/office/powerpoint/2010/main" val="3462203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75146" y="1114872"/>
            <a:ext cx="11567000" cy="2458144"/>
          </a:xfrm>
          <a:prstGeom prst="rect">
            <a:avLst/>
          </a:prstGeom>
        </p:spPr>
      </p:pic>
      <p:pic>
        <p:nvPicPr>
          <p:cNvPr id="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5936" y="941487"/>
            <a:ext cx="2294324" cy="693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内容占位符 1"/>
          <p:cNvSpPr>
            <a:spLocks noGrp="1"/>
          </p:cNvSpPr>
          <p:nvPr>
            <p:ph idx="1"/>
          </p:nvPr>
        </p:nvSpPr>
        <p:spPr>
          <a:xfrm>
            <a:off x="406574" y="987693"/>
            <a:ext cx="11485848" cy="2585323"/>
          </a:xfrm>
        </p:spPr>
        <p:txBody>
          <a:bodyPr/>
          <a:lstStyle/>
          <a:p>
            <a:pPr hangingPunct="0">
              <a:spcAft>
                <a:spcPts val="0"/>
              </a:spcAft>
            </a:pPr>
            <a:r>
              <a:rPr lang="en-US" altLang="zh-CN" smtClean="0">
                <a:solidFill>
                  <a:srgbClr val="000000"/>
                </a:solidFill>
                <a:ea typeface="楷体"/>
                <a:cs typeface="Times New Roman"/>
              </a:rPr>
              <a:t>                   </a:t>
            </a:r>
            <a:r>
              <a:rPr lang="zh-CN" altLang="zh-CN" smtClean="0">
                <a:solidFill>
                  <a:srgbClr val="000000"/>
                </a:solidFill>
                <a:ea typeface="楷体"/>
                <a:cs typeface="Times New Roman"/>
              </a:rPr>
              <a:t>从文</a:t>
            </a:r>
            <a:r>
              <a:rPr lang="zh-CN" altLang="zh-CN">
                <a:solidFill>
                  <a:srgbClr val="000000"/>
                </a:solidFill>
                <a:ea typeface="楷体"/>
                <a:cs typeface="Times New Roman"/>
              </a:rPr>
              <a:t>中可以看出</a:t>
            </a:r>
            <a:r>
              <a:rPr lang="zh-CN" altLang="zh-CN">
                <a:solidFill>
                  <a:srgbClr val="000000"/>
                </a:solidFill>
                <a:cs typeface="Times New Roman"/>
              </a:rPr>
              <a:t>，</a:t>
            </a:r>
            <a:r>
              <a:rPr lang="zh-CN" altLang="zh-CN">
                <a:solidFill>
                  <a:srgbClr val="000000"/>
                </a:solidFill>
                <a:ea typeface="楷体"/>
                <a:cs typeface="Times New Roman"/>
              </a:rPr>
              <a:t>该游戏通过展示中国古代建筑、经典故事和文化元素</a:t>
            </a:r>
            <a:r>
              <a:rPr lang="zh-CN" altLang="zh-CN">
                <a:solidFill>
                  <a:srgbClr val="000000"/>
                </a:solidFill>
                <a:cs typeface="Times New Roman"/>
              </a:rPr>
              <a:t>，</a:t>
            </a:r>
            <a:r>
              <a:rPr lang="zh-CN" altLang="zh-CN">
                <a:solidFill>
                  <a:srgbClr val="000000"/>
                </a:solidFill>
                <a:ea typeface="楷体"/>
                <a:cs typeface="Times New Roman"/>
              </a:rPr>
              <a:t>让玩家对中国文化产生浓厚的兴趣</a:t>
            </a:r>
            <a:r>
              <a:rPr lang="zh-CN" altLang="zh-CN">
                <a:solidFill>
                  <a:srgbClr val="000000"/>
                </a:solidFill>
                <a:cs typeface="Times New Roman"/>
              </a:rPr>
              <a:t>，</a:t>
            </a:r>
            <a:r>
              <a:rPr lang="zh-CN" altLang="zh-CN">
                <a:solidFill>
                  <a:srgbClr val="000000"/>
                </a:solidFill>
                <a:ea typeface="楷体"/>
                <a:cs typeface="Times New Roman"/>
              </a:rPr>
              <a:t>感受中国文化的魅力、自信和影响力</a:t>
            </a:r>
            <a:r>
              <a:rPr lang="zh-CN" altLang="zh-CN" smtClean="0">
                <a:solidFill>
                  <a:srgbClr val="000000"/>
                </a:solidFill>
                <a:ea typeface="楷体"/>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42412346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60854" y="900093"/>
            <a:ext cx="11567000" cy="5265211"/>
          </a:xfrm>
          <a:prstGeom prst="rect">
            <a:avLst/>
          </a:prstGeom>
        </p:spPr>
      </p:pic>
      <p:sp>
        <p:nvSpPr>
          <p:cNvPr id="7" name="内容占位符 1"/>
          <p:cNvSpPr txBox="1">
            <a:spLocks/>
          </p:cNvSpPr>
          <p:nvPr/>
        </p:nvSpPr>
        <p:spPr bwMode="auto">
          <a:xfrm>
            <a:off x="406574" y="4774134"/>
            <a:ext cx="11485848" cy="1379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3400" smtClean="0">
                <a:solidFill>
                  <a:srgbClr val="000000"/>
                </a:solidFill>
                <a:cs typeface="Times New Roman"/>
              </a:rPr>
              <a:t>             </a:t>
            </a:r>
            <a:r>
              <a:rPr lang="zh-CN" altLang="zh-CN" sz="3400" smtClean="0">
                <a:solidFill>
                  <a:srgbClr val="000000"/>
                </a:solidFill>
                <a:cs typeface="Times New Roman"/>
              </a:rPr>
              <a:t>这</a:t>
            </a:r>
            <a:r>
              <a:rPr lang="zh-CN" altLang="zh-CN" sz="3400">
                <a:solidFill>
                  <a:srgbClr val="000000"/>
                </a:solidFill>
                <a:cs typeface="Times New Roman"/>
              </a:rPr>
              <a:t>是一个主从复合句。</a:t>
            </a:r>
            <a:r>
              <a:rPr lang="en-US" altLang="zh-CN" sz="3400">
                <a:solidFill>
                  <a:srgbClr val="000000"/>
                </a:solidFill>
                <a:cs typeface="Times New Roman"/>
              </a:rPr>
              <a:t>“because it is so much about Chinese culture”</a:t>
            </a:r>
            <a:r>
              <a:rPr lang="zh-CN" altLang="zh-CN" sz="3400">
                <a:solidFill>
                  <a:srgbClr val="000000"/>
                </a:solidFill>
                <a:cs typeface="Times New Roman"/>
              </a:rPr>
              <a:t>是原因状语从句。</a:t>
            </a:r>
          </a:p>
        </p:txBody>
      </p:sp>
      <p:pic>
        <p:nvPicPr>
          <p:cNvPr id="8" name="译文.eps" descr="id:2147487336;FounderCES"/>
          <p:cNvPicPr/>
          <p:nvPr/>
        </p:nvPicPr>
        <p:blipFill>
          <a:blip r:embed="rId3"/>
          <a:stretch>
            <a:fillRect/>
          </a:stretch>
        </p:blipFill>
        <p:spPr>
          <a:xfrm>
            <a:off x="550590" y="3469052"/>
            <a:ext cx="1224136" cy="378439"/>
          </a:xfrm>
          <a:prstGeom prst="rect">
            <a:avLst/>
          </a:prstGeom>
        </p:spPr>
      </p:pic>
      <p:pic>
        <p:nvPicPr>
          <p:cNvPr id="9" name="分析.eps" descr="id:2147487343;FounderCES"/>
          <p:cNvPicPr/>
          <p:nvPr/>
        </p:nvPicPr>
        <p:blipFill>
          <a:blip r:embed="rId4"/>
          <a:stretch>
            <a:fillRect/>
          </a:stretch>
        </p:blipFill>
        <p:spPr>
          <a:xfrm>
            <a:off x="498522" y="4935674"/>
            <a:ext cx="1250325" cy="386536"/>
          </a:xfrm>
          <a:prstGeom prst="rect">
            <a:avLst/>
          </a:prstGeom>
        </p:spPr>
      </p:pic>
      <p:pic>
        <p:nvPicPr>
          <p:cNvPr id="13" name="图片 12"/>
          <p:cNvPicPr>
            <a:picLocks noChangeAspect="1"/>
          </p:cNvPicPr>
          <p:nvPr/>
        </p:nvPicPr>
        <p:blipFill>
          <a:blip r:embed="rId5"/>
          <a:stretch>
            <a:fillRect/>
          </a:stretch>
        </p:blipFill>
        <p:spPr>
          <a:xfrm>
            <a:off x="364633" y="826412"/>
            <a:ext cx="2850254" cy="553993"/>
          </a:xfrm>
          <a:prstGeom prst="rect">
            <a:avLst/>
          </a:prstGeom>
        </p:spPr>
      </p:pic>
      <p:sp>
        <p:nvSpPr>
          <p:cNvPr id="14" name="内容占位符 1"/>
          <p:cNvSpPr>
            <a:spLocks noGrp="1"/>
          </p:cNvSpPr>
          <p:nvPr>
            <p:ph idx="1"/>
          </p:nvPr>
        </p:nvSpPr>
        <p:spPr>
          <a:xfrm>
            <a:off x="360854" y="1349706"/>
            <a:ext cx="11485848" cy="2065052"/>
          </a:xfrm>
        </p:spPr>
        <p:txBody>
          <a:bodyPr/>
          <a:lstStyle/>
          <a:p>
            <a:pPr hangingPunct="0">
              <a:lnSpc>
                <a:spcPct val="130000"/>
              </a:lnSpc>
              <a:spcAft>
                <a:spcPts val="0"/>
              </a:spcAft>
            </a:pPr>
            <a:r>
              <a:rPr lang="en-US" altLang="zh-CN" sz="3400">
                <a:solidFill>
                  <a:srgbClr val="000000"/>
                </a:solidFill>
                <a:cs typeface="Times New Roman"/>
              </a:rPr>
              <a:t>Players especially those from Western countries, find the story and characters hard to understand because it is so much about Chinese culture.</a:t>
            </a:r>
            <a:endParaRPr lang="zh-CN" altLang="zh-CN" sz="3400">
              <a:solidFill>
                <a:srgbClr val="000000"/>
              </a:solidFill>
              <a:cs typeface="Times New Roman"/>
            </a:endParaRPr>
          </a:p>
        </p:txBody>
      </p:sp>
      <p:sp>
        <p:nvSpPr>
          <p:cNvPr id="15" name="内容占位符 1"/>
          <p:cNvSpPr txBox="1">
            <a:spLocks/>
          </p:cNvSpPr>
          <p:nvPr/>
        </p:nvSpPr>
        <p:spPr bwMode="auto">
          <a:xfrm>
            <a:off x="406574" y="3365930"/>
            <a:ext cx="11485848" cy="145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30000"/>
              </a:lnSpc>
              <a:spcAft>
                <a:spcPts val="0"/>
              </a:spcAft>
            </a:pPr>
            <a:r>
              <a:rPr lang="en-US" altLang="zh-CN" sz="3400" smtClean="0">
                <a:solidFill>
                  <a:srgbClr val="000000"/>
                </a:solidFill>
                <a:ea typeface="楷体"/>
                <a:cs typeface="Times New Roman"/>
              </a:rPr>
              <a:t>             </a:t>
            </a:r>
            <a:r>
              <a:rPr lang="zh-CN" altLang="zh-CN" sz="3400" smtClean="0">
                <a:solidFill>
                  <a:srgbClr val="000000"/>
                </a:solidFill>
                <a:ea typeface="楷体"/>
                <a:cs typeface="Times New Roman"/>
              </a:rPr>
              <a:t>尤其</a:t>
            </a:r>
            <a:r>
              <a:rPr lang="zh-CN" altLang="zh-CN" sz="3400">
                <a:solidFill>
                  <a:srgbClr val="000000"/>
                </a:solidFill>
                <a:ea typeface="楷体"/>
                <a:cs typeface="Times New Roman"/>
              </a:rPr>
              <a:t>是来自西方国家的玩家</a:t>
            </a:r>
            <a:r>
              <a:rPr lang="zh-CN" altLang="zh-CN" sz="3400">
                <a:solidFill>
                  <a:srgbClr val="000000"/>
                </a:solidFill>
                <a:cs typeface="Times New Roman"/>
              </a:rPr>
              <a:t>，</a:t>
            </a:r>
            <a:r>
              <a:rPr lang="zh-CN" altLang="zh-CN" sz="3400">
                <a:solidFill>
                  <a:srgbClr val="000000"/>
                </a:solidFill>
                <a:ea typeface="楷体"/>
                <a:cs typeface="Times New Roman"/>
              </a:rPr>
              <a:t>认为游戏情节和角色很难理解</a:t>
            </a:r>
            <a:r>
              <a:rPr lang="zh-CN" altLang="zh-CN" sz="3400">
                <a:solidFill>
                  <a:srgbClr val="000000"/>
                </a:solidFill>
                <a:cs typeface="Times New Roman"/>
              </a:rPr>
              <a:t>，</a:t>
            </a:r>
            <a:r>
              <a:rPr lang="zh-CN" altLang="zh-CN" sz="3400">
                <a:solidFill>
                  <a:srgbClr val="000000"/>
                </a:solidFill>
                <a:ea typeface="楷体"/>
                <a:cs typeface="Times New Roman"/>
              </a:rPr>
              <a:t>因为它很多与中国文化有关。</a:t>
            </a:r>
            <a:endParaRPr lang="zh-CN" altLang="zh-CN" sz="3400">
              <a:solidFill>
                <a:srgbClr val="000000"/>
              </a:solidFill>
              <a:cs typeface="Times New Roman"/>
            </a:endParaRPr>
          </a:p>
        </p:txBody>
      </p:sp>
    </p:spTree>
    <p:extLst>
      <p:ext uri="{BB962C8B-B14F-4D97-AF65-F5344CB8AC3E}">
        <p14:creationId xmlns:p14="http://schemas.microsoft.com/office/powerpoint/2010/main" val="2699981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clrChange>
              <a:clrFrom>
                <a:srgbClr val="FFFFFF"/>
              </a:clrFrom>
              <a:clrTo>
                <a:srgbClr val="FFFFFF">
                  <a:alpha val="0"/>
                </a:srgbClr>
              </a:clrTo>
            </a:clrChange>
          </a:blip>
          <a:srcRect t="15984"/>
          <a:stretch/>
        </p:blipFill>
        <p:spPr>
          <a:xfrm>
            <a:off x="800437" y="735041"/>
            <a:ext cx="10606681" cy="1158762"/>
          </a:xfrm>
          <a:prstGeom prst="rect">
            <a:avLst/>
          </a:prstGeom>
        </p:spPr>
      </p:pic>
      <p:pic>
        <p:nvPicPr>
          <p:cNvPr id="4" name="新趋势题型-4字.eps" descr="id:2147500408;FounderCES"/>
          <p:cNvPicPr/>
          <p:nvPr/>
        </p:nvPicPr>
        <p:blipFill>
          <a:blip r:embed="rId3"/>
          <a:stretch>
            <a:fillRect/>
          </a:stretch>
        </p:blipFill>
        <p:spPr>
          <a:xfrm>
            <a:off x="3226693" y="1935083"/>
            <a:ext cx="4896544" cy="589310"/>
          </a:xfrm>
          <a:prstGeom prst="rect">
            <a:avLst/>
          </a:prstGeom>
        </p:spPr>
      </p:pic>
      <p:sp>
        <p:nvSpPr>
          <p:cNvPr id="5" name="内容占位符 1"/>
          <p:cNvSpPr txBox="1">
            <a:spLocks/>
          </p:cNvSpPr>
          <p:nvPr/>
        </p:nvSpPr>
        <p:spPr bwMode="auto">
          <a:xfrm>
            <a:off x="374337" y="1719059"/>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5850890" algn="l"/>
              </a:tabLst>
            </a:pPr>
            <a:r>
              <a:rPr lang="zh-CN" altLang="en-US"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阅读</a:t>
            </a:r>
            <a:r>
              <a:rPr lang="zh-CN" altLang="en-US">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表达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2"/>
          <p:cNvSpPr>
            <a:spLocks noGrp="1"/>
          </p:cNvSpPr>
          <p:nvPr>
            <p:ph idx="1"/>
          </p:nvPr>
        </p:nvSpPr>
        <p:spPr>
          <a:xfrm>
            <a:off x="360854" y="5777974"/>
            <a:ext cx="11485848" cy="818173"/>
          </a:xfrm>
        </p:spPr>
        <p:txBody>
          <a:bodyPr/>
          <a:lstStyle/>
          <a:p>
            <a:pPr algn="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河北保定清苑区期末</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图片 10"/>
          <p:cNvPicPr>
            <a:picLocks noChangeAspect="1"/>
          </p:cNvPicPr>
          <p:nvPr/>
        </p:nvPicPr>
        <p:blipFill>
          <a:blip r:embed="rId4"/>
          <a:stretch>
            <a:fillRect/>
          </a:stretch>
        </p:blipFill>
        <p:spPr>
          <a:xfrm>
            <a:off x="550590" y="2565410"/>
            <a:ext cx="3024336" cy="790377"/>
          </a:xfrm>
          <a:prstGeom prst="rect">
            <a:avLst/>
          </a:prstGeom>
        </p:spPr>
      </p:pic>
      <p:sp>
        <p:nvSpPr>
          <p:cNvPr id="12" name="内容占位符 1"/>
          <p:cNvSpPr txBox="1">
            <a:spLocks/>
          </p:cNvSpPr>
          <p:nvPr/>
        </p:nvSpPr>
        <p:spPr bwMode="auto">
          <a:xfrm>
            <a:off x="360854" y="2564904"/>
            <a:ext cx="11485848" cy="33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smtClean="0">
                <a:solidFill>
                  <a:srgbClr val="000000"/>
                </a:solidFill>
                <a:ea typeface="楷体"/>
                <a:cs typeface="Times New Roman"/>
              </a:rPr>
              <a:t>                             </a:t>
            </a:r>
            <a:r>
              <a:rPr lang="zh-CN" altLang="zh-CN" smtClean="0">
                <a:solidFill>
                  <a:srgbClr val="000000"/>
                </a:solidFill>
                <a:ea typeface="楷体"/>
                <a:cs typeface="Times New Roman"/>
              </a:rPr>
              <a:t>本文是一篇说明文。文章主要介绍了中国电子游戏《黑神话</a:t>
            </a:r>
            <a:r>
              <a:rPr lang="zh-CN" altLang="zh-CN" smtClean="0">
                <a:solidFill>
                  <a:srgbClr val="000000"/>
                </a:solidFill>
                <a:cs typeface="Times New Roman"/>
              </a:rPr>
              <a:t>：</a:t>
            </a:r>
            <a:r>
              <a:rPr lang="zh-CN" altLang="zh-CN" smtClean="0">
                <a:solidFill>
                  <a:srgbClr val="000000"/>
                </a:solidFill>
                <a:ea typeface="楷体"/>
                <a:cs typeface="Times New Roman"/>
              </a:rPr>
              <a:t>悟空》在全球范围内引起广泛关注的现象。许多西方玩家通过研究游戏及其中国文化背景</a:t>
            </a:r>
            <a:r>
              <a:rPr lang="zh-CN" altLang="zh-CN" smtClean="0">
                <a:solidFill>
                  <a:srgbClr val="000000"/>
                </a:solidFill>
                <a:cs typeface="Times New Roman"/>
              </a:rPr>
              <a:t>，</a:t>
            </a:r>
            <a:r>
              <a:rPr lang="zh-CN" altLang="zh-CN" smtClean="0">
                <a:solidFill>
                  <a:srgbClr val="000000"/>
                </a:solidFill>
                <a:ea typeface="楷体"/>
                <a:cs typeface="Times New Roman"/>
              </a:rPr>
              <a:t>加深了对背景故事和中国文化的理解。</a:t>
            </a:r>
            <a:endParaRPr lang="zh-CN" altLang="zh-CN" sz="900">
              <a:solidFill>
                <a:srgbClr val="000000"/>
              </a:solidFill>
              <a:cs typeface="Times New Roman"/>
            </a:endParaRPr>
          </a:p>
        </p:txBody>
      </p:sp>
    </p:spTree>
    <p:extLst>
      <p:ext uri="{BB962C8B-B14F-4D97-AF65-F5344CB8AC3E}">
        <p14:creationId xmlns:p14="http://schemas.microsoft.com/office/powerpoint/2010/main" val="393074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indent="714375"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 video game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Black</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Wukong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caught tons of attention from netizens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网民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around the world. It sold more than 10 million copies in just three days after it came out on August 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18510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Wukong, or Monkey King, is a main character from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Journey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West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tells an exciting story of a dangerous journey and looks at different ideas. It has been translated into many languages, showing its lasting popularity.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017269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Wukong, or Monkey King, is a main character from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Journey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West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tells an exciting story of a dangerous journey and looks at different ideas. It has been translated into many languages, showing its lasting popularity.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72148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55121"/>
            <a:ext cx="11485848" cy="5968109"/>
          </a:xfrm>
        </p:spPr>
        <p:txBody>
          <a:bodyPr/>
          <a:lstStyle/>
          <a:p>
            <a:pPr indent="714375" hangingPunct="0">
              <a:lnSpc>
                <a:spcPct val="130000"/>
              </a:lnSpc>
              <a:spcAft>
                <a:spcPts val="0"/>
              </a:spcAft>
            </a:pP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game is based on this Chinese classic story. Players especially those from Western countries, find the story and characters hard to understand because it is so much about Chinese culture. To help, they begin to actively learn about the backstory and Chinese culture. “To create fascinating stories, we also read too many Chinese classics, taking ideas from their stories and characters, such as </a:t>
            </a:r>
            <a:r>
              <a:rPr lang="en-US" altLang="zh-CN" sz="3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Classic</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Mountains</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Seas</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3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3300"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3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estiture</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Gods</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all give us ideas for making the game,” creator Feng Ji said.</a:t>
            </a:r>
            <a:endParaRPr lang="zh-CN" altLang="zh-CN"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587492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game presents many ancient Chinese buildings. It makes players feel like they’re on an exciting adventure in ancient China. They love seeing the different buildings and learning about this amazing culture. Among them, Shanxi, with its rich temple landscapes, has become the most photographed place in the game.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85220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success of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Black</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Wukong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means a new era for Chinese video games on the international stage. It is not just a game but a great way to understand Chinese culture and values.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50455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43677"/>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copies did the game sell from August 20 to August 23 in 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0854" y="2611006"/>
            <a:ext cx="6043001" cy="646331"/>
          </a:xfrm>
          <a:prstGeom prst="rect">
            <a:avLst/>
          </a:prstGeom>
        </p:spPr>
        <p:txBody>
          <a:bodyPr wrap="none">
            <a:spAutoFit/>
          </a:bodyPr>
          <a:lstStyle/>
          <a:p>
            <a:r>
              <a:rPr lang="en-US" altLang="zh-CN" sz="3600">
                <a:latin typeface="Times New Roman"/>
                <a:ea typeface="宋体"/>
              </a:rPr>
              <a:t>More</a:t>
            </a:r>
            <a:r>
              <a:rPr lang="en-US" altLang="zh-CN" sz="3600">
                <a:latin typeface="Times New Roman"/>
                <a:ea typeface="楷体"/>
              </a:rPr>
              <a:t> </a:t>
            </a:r>
            <a:r>
              <a:rPr lang="en-US" altLang="zh-CN" sz="3600">
                <a:latin typeface="Times New Roman"/>
                <a:ea typeface="宋体"/>
              </a:rPr>
              <a:t>than/Over</a:t>
            </a:r>
            <a:r>
              <a:rPr lang="en-US" altLang="zh-CN" sz="3600">
                <a:latin typeface="Times New Roman"/>
                <a:ea typeface="楷体"/>
              </a:rPr>
              <a:t> </a:t>
            </a:r>
            <a:r>
              <a:rPr lang="en-US" altLang="zh-CN" sz="3600">
                <a:latin typeface="Times New Roman"/>
                <a:ea typeface="宋体"/>
              </a:rPr>
              <a:t>10</a:t>
            </a:r>
            <a:r>
              <a:rPr lang="en-US" altLang="zh-CN" sz="3600">
                <a:latin typeface="Times New Roman"/>
                <a:ea typeface="楷体"/>
              </a:rPr>
              <a:t> </a:t>
            </a:r>
            <a:r>
              <a:rPr lang="en-US" altLang="zh-CN" sz="3600">
                <a:latin typeface="Times New Roman"/>
                <a:ea typeface="宋体"/>
              </a:rPr>
              <a:t>million.</a:t>
            </a:r>
            <a:r>
              <a:rPr lang="zh-CN" altLang="zh-CN" sz="3600">
                <a:latin typeface="Times New Roman"/>
                <a:ea typeface="宋体"/>
                <a:cs typeface="Times New Roman"/>
              </a:rPr>
              <a:t>　</a:t>
            </a:r>
            <a:endParaRPr lang="zh-CN" altLang="en-US" sz="3600"/>
          </a:p>
        </p:txBody>
      </p:sp>
    </p:spTree>
    <p:extLst>
      <p:ext uri="{BB962C8B-B14F-4D97-AF65-F5344CB8AC3E}">
        <p14:creationId xmlns:p14="http://schemas.microsoft.com/office/powerpoint/2010/main" val="375620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915</Words>
  <Application>Microsoft Office PowerPoint</Application>
  <PresentationFormat>自定义</PresentationFormat>
  <Paragraphs>36</Paragraphs>
  <Slides>19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19</vt:i4>
      </vt:variant>
    </vt:vector>
  </HeadingPairs>
  <TitlesOfParts>
    <vt:vector size="29" baseType="lpstr">
      <vt:lpstr>仿宋</vt:lpstr>
      <vt:lpstr>黑体</vt:lpstr>
      <vt:lpstr>楷体</vt:lpstr>
      <vt:lpstr>宋体</vt:lpstr>
      <vt:lpstr>微软雅黑</vt:lpstr>
      <vt:lpstr>Arial</vt:lpstr>
      <vt:lpstr>Book Antiqua</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2025-09-13T09:08:11Z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